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6" r:id="rId98"/>
    <p:sldId id="355" r:id="rId99"/>
    <p:sldId id="358" r:id="rId100"/>
    <p:sldId id="357" r:id="rId101"/>
    <p:sldId id="360" r:id="rId102"/>
    <p:sldId id="359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3" r:id="rId115"/>
    <p:sldId id="372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>
        <p:scale>
          <a:sx n="150" d="100"/>
          <a:sy n="150" d="100"/>
        </p:scale>
        <p:origin x="-930" y="-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11CA4-7663-81A6-F7E1-37E1DF99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endpoint</a:t>
            </a:r>
            <a:r>
              <a:rPr lang="fr-FR" dirty="0"/>
              <a:t> …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946F3BD-D755-964B-E264-AD2E0432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735" y="1455820"/>
            <a:ext cx="9136529" cy="5265119"/>
          </a:xfrm>
        </p:spPr>
      </p:pic>
    </p:spTree>
    <p:extLst>
      <p:ext uri="{BB962C8B-B14F-4D97-AF65-F5344CB8AC3E}">
        <p14:creationId xmlns:p14="http://schemas.microsoft.com/office/powerpoint/2010/main" val="3389782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23653-2EEE-1425-0D1C-38E8EA7D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22E78-AA21-377A-41B3-29EA8983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Method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5FD1A-C820-C26A-1FAD-582787511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9393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5F44D-34B8-6305-054A-429DFF0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F72DAA-0934-4876-2683-1E6EF92D8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2977" cy="225926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2C7D48-21AC-29DD-0A94-34495535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08" y="3802622"/>
            <a:ext cx="8322392" cy="22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945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E0E7-3633-F195-D22B-63921454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6BA028F-6431-D3BE-6760-17AE29F5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120" y="1431608"/>
            <a:ext cx="8472241" cy="340042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8D189B-C1E9-B303-4852-F64BC19C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43" y="2443214"/>
            <a:ext cx="5002657" cy="44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3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F9BE2F-FAED-F58F-9B9F-3CB8722A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Expression-</a:t>
            </a:r>
            <a:r>
              <a:rPr lang="fr-FR" dirty="0" err="1"/>
              <a:t>Based</a:t>
            </a:r>
            <a:r>
              <a:rPr lang="fr-FR" dirty="0"/>
              <a:t> Access Control and Method Security Expressions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DA0DD52-AA46-9366-E0F2-6F54B2B53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6691"/>
          <a:stretch/>
        </p:blipFill>
        <p:spPr>
          <a:xfrm>
            <a:off x="287153" y="2128906"/>
            <a:ext cx="11617695" cy="4245788"/>
          </a:xfrm>
        </p:spPr>
      </p:pic>
    </p:spTree>
    <p:extLst>
      <p:ext uri="{BB962C8B-B14F-4D97-AF65-F5344CB8AC3E}">
        <p14:creationId xmlns:p14="http://schemas.microsoft.com/office/powerpoint/2010/main" val="2155609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7CBD5-531E-D8BA-8D8F-F3A960FC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class &amp;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FC2ABA-DA04-92E3-7CD5-574218227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2249"/>
            <a:ext cx="10515600" cy="483209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@EnableMethodSecurity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securedEnabled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prePostEnabled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true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26C0A-1530-0ABF-A77D-5F7FFFBC19A1}"/>
              </a:ext>
            </a:extLst>
          </p:cNvPr>
          <p:cNvSpPr/>
          <p:nvPr/>
        </p:nvSpPr>
        <p:spPr>
          <a:xfrm>
            <a:off x="838200" y="2159000"/>
            <a:ext cx="10515600" cy="58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113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7D2654-6592-F829-F25E-2AD10947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15ECE-2E7A-2904-6286-F7C1F7EA86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39137"/>
            <a:ext cx="10515600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"/auth-context"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getContext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principalName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51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D377-79CF-14B5-314E-388548B69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236E2-CEF8-EC22-FB0A-BC2565BA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3C65B5-13A0-90C0-2A2B-83C4D3784B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69804"/>
            <a:ext cx="10515600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@Secured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"/auth"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Note: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pass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AuthenticationPrincipal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annotation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JWT or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Authentication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// OR : call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SecurityContextHolder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get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user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getUserAuthentication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called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uses SPEL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"hasRole('DEVELOPER')"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"/pre"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getUserPreAuth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"Pre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if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decode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id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is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stored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in '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'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@PreAuthorize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"hasRole('ADMIN') or #id == #jwt.subject"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@DeleteMapping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"/{id}/owner"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deleteUserByOwner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Deleted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user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with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id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and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getSubject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488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D528F-EF53-DAF6-7407-C402E5E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373EE7-1C03-0369-4523-0FF260B2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Endpoints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B5581F-D9BE-EC3B-B340-94E137E6B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7583"/>
            <a:ext cx="5575300" cy="4278094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//@PostAuthorize("hasRole('DEVELOPER')")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"hasAuthority('ROLE_DEVELOPER')"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"hasAuthority('ROLE_UNEXISTINGROLE')"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"/post-fail"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getUserPostAuthFail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 do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some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checks ...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"Post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Authorized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..."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A9057-A68E-49FA-BA13-045453BD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6375" y="1677583"/>
            <a:ext cx="4797425" cy="42768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@PostAuthorize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"returnObject.userId == #jwt.subject"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"/{id}"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getUserByUserId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@PathVariable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"id"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UserResponse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userId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sub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firstName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given_name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lastName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getClaimAsString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family_name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lang="fr-FR" altLang="fr-FR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3600" dirty="0">
              <a:solidFill>
                <a:srgbClr val="A6B2C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60194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C3F2-1EB6-6B4A-2128-C05B5801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222954-22EB-264C-6A2C-AB15BD6A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servers </a:t>
            </a:r>
            <a:r>
              <a:rPr lang="fr-FR" dirty="0" err="1"/>
              <a:t>behing</a:t>
            </a:r>
            <a:r>
              <a:rPr lang="fr-FR" dirty="0"/>
              <a:t> API Gateway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65BE64-EFB6-F7E1-8C0D-EF6E97BDB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786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E42784E-A074-E104-B0CD-1FB57D5D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32D9DE3-28E2-B30B-CDB3-68132B720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934" y="1448945"/>
            <a:ext cx="9252131" cy="5265119"/>
          </a:xfrm>
        </p:spPr>
      </p:pic>
    </p:spTree>
    <p:extLst>
      <p:ext uri="{BB962C8B-B14F-4D97-AF65-F5344CB8AC3E}">
        <p14:creationId xmlns:p14="http://schemas.microsoft.com/office/powerpoint/2010/main" val="1712915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4A56D-3524-2D27-C4C5-530DD6FB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60244AB-847A-6216-A35B-95DE7E5D2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238" y="1706403"/>
            <a:ext cx="8745523" cy="4786472"/>
          </a:xfrm>
        </p:spPr>
      </p:pic>
    </p:spTree>
    <p:extLst>
      <p:ext uri="{BB962C8B-B14F-4D97-AF65-F5344CB8AC3E}">
        <p14:creationId xmlns:p14="http://schemas.microsoft.com/office/powerpoint/2010/main" val="554420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23CEF-2F3E-C5F5-DF84-79F26529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05B830-E1D0-721E-8EBE-BB66DCBF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67" y="1631425"/>
            <a:ext cx="10076033" cy="48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2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3B7BC-340C-7C4E-7AEC-992C7766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6D415C-33EF-4A04-5EE3-DB386CE55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448946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987739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8B20-B8CC-D2DB-2B02-18C2B973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62588-C11A-FCA5-49E4-9FD4E14A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 </a:t>
            </a:r>
            <a:r>
              <a:rPr lang="fr-FR" dirty="0" err="1"/>
              <a:t>gateway</a:t>
            </a:r>
            <a:r>
              <a:rPr lang="fr-FR" dirty="0"/>
              <a:t>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571BA09-CF0C-E90A-ADD3-C1A5E2D5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5" y="1384777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30081570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F4420-3CC8-30FD-B1C0-BEF2ECC2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gateway</a:t>
            </a:r>
            <a:r>
              <a:rPr lang="fr-FR" dirty="0"/>
              <a:t> configuration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47260B-EB3C-6DE1-D234-1772FDA9E7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8765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gateway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cloud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gateway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routes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users-status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status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Method=GET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users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id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tokensRoutes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predicates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Path=/api/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tokens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/**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filters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  -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RemoveRequestHeader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=Cookie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595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66F22-A1BA-CD3E-9704-C11795A0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A00534C-F2D8-E0A2-2ED2-0427E526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Eureka Discovery Service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3E807D-82A1-E195-78FA-C5E5F980A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397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7210B96-5CAB-943B-0AE7-AD2C0239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Cloud Netflix Eureka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04327CF-A3E7-F326-44A0-2A265300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50" t="25143" r="7488" b="9234"/>
          <a:stretch/>
        </p:blipFill>
        <p:spPr>
          <a:xfrm>
            <a:off x="158835" y="1673689"/>
            <a:ext cx="11794121" cy="5058686"/>
          </a:xfrm>
        </p:spPr>
      </p:pic>
    </p:spTree>
    <p:extLst>
      <p:ext uri="{BB962C8B-B14F-4D97-AF65-F5344CB8AC3E}">
        <p14:creationId xmlns:p14="http://schemas.microsoft.com/office/powerpoint/2010/main" val="21578229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12266-8EC6-35B4-3160-46C7E180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E05B308-F1DB-A08A-9C4D-0309F222A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17736487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94C1E-80BB-444B-99E1-BA341E26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F3D1DEF-40FF-02A4-8724-F9FF77489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734" y="1368735"/>
            <a:ext cx="7522530" cy="5265119"/>
          </a:xfrm>
        </p:spPr>
      </p:pic>
    </p:spTree>
    <p:extLst>
      <p:ext uri="{BB962C8B-B14F-4D97-AF65-F5344CB8AC3E}">
        <p14:creationId xmlns:p14="http://schemas.microsoft.com/office/powerpoint/2010/main" val="98243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33224-2944-58B0-EB3E-C5B19E33B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895C9B-F19C-3AAB-48E6-D9CAD119B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39028"/>
            <a:ext cx="10515600" cy="532453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8761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eureka-discovery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register-with-eureka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fetch-registry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false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logging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level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root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trace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com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netflix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OFF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198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B226D-6B33-A1F2-5801-CA3ED65E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Enable Eureka Server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CB205D-2FDE-A39F-0F56-9A344C1FD0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81"/>
            <a:ext cx="9905789" cy="353943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@EnableEurekaServer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static void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EurekaDiscoveryApplication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3639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C8BFE-19F0-0649-0CFF-E3A79CAE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as Eureka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357245-A7AE-8DBC-8E52-FAC40F41C2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64893" y="2273108"/>
            <a:ext cx="6457922" cy="120032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-cloud-starter-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netflix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eureka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-client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9E83F3-AE94-3B6B-9EC7-1A94CBBA5112}"/>
              </a:ext>
            </a:extLst>
          </p:cNvPr>
          <p:cNvSpPr txBox="1"/>
          <p:nvPr/>
        </p:nvSpPr>
        <p:spPr>
          <a:xfrm>
            <a:off x="838200" y="1821948"/>
            <a:ext cx="3989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/>
              <a:t>Adding</a:t>
            </a:r>
            <a:r>
              <a:rPr lang="fr-FR" sz="2000" b="1" dirty="0"/>
              <a:t> </a:t>
            </a:r>
            <a:r>
              <a:rPr lang="fr-FR" sz="2000" b="1" dirty="0" err="1"/>
              <a:t>eureka</a:t>
            </a:r>
            <a:r>
              <a:rPr lang="fr-FR" sz="2000" b="1" dirty="0"/>
              <a:t> client </a:t>
            </a:r>
            <a:r>
              <a:rPr lang="fr-FR" sz="2000" b="1" dirty="0" err="1"/>
              <a:t>dependency</a:t>
            </a:r>
            <a:r>
              <a:rPr lang="fr-FR" sz="2000" b="1" dirty="0"/>
              <a:t>….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8E8B6B-5F8F-173A-4F11-0773B08D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326" y="3615203"/>
            <a:ext cx="5613716" cy="3139321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org.springframework.cloud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groupId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spring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-cloud-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artifactId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lang="fr-FR" altLang="fr-FR" dirty="0">
                <a:solidFill>
                  <a:srgbClr val="ABB2BF"/>
                </a:solidFill>
                <a:latin typeface="JetBrains Mono"/>
              </a:rPr>
              <a:t>2024.0.1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version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pom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type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import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scope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&lt;/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dependencyManagement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&gt;*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03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CCF14-EEE2-43ED-DA8D-CC51A7F2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Enabling</a:t>
            </a:r>
            <a:r>
              <a:rPr lang="fr-FR" dirty="0"/>
              <a:t> Eureka Discovery Client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5E908C-A98F-9B49-D410-AB9A731B58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93686"/>
            <a:ext cx="10515600" cy="255454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@EnableDiscoveryClient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@SpringBootApplication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static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void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main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SpringApplication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run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ResourceServerApplication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class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args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82437-0DA6-CFCD-3CB3-9755E0D357E6}"/>
              </a:ext>
            </a:extLst>
          </p:cNvPr>
          <p:cNvSpPr/>
          <p:nvPr/>
        </p:nvSpPr>
        <p:spPr>
          <a:xfrm>
            <a:off x="838200" y="1941096"/>
            <a:ext cx="2803358" cy="35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B8BD6E-435E-C267-B3E5-FB28BD842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506" y="4796608"/>
            <a:ext cx="5005473" cy="132343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eureka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client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service-url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default-zone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http://localhost:8761/eureka</a:t>
            </a:r>
            <a:endParaRPr kumimoji="0" lang="fr-FR" altLang="fr-F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3811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E68356-D20C-6646-929F-DE761919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401343-AA34-F70F-999B-3D16A5F0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391" r="1055"/>
          <a:stretch/>
        </p:blipFill>
        <p:spPr>
          <a:xfrm>
            <a:off x="2048244" y="2190749"/>
            <a:ext cx="8010156" cy="39862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6BF7C-46AD-7E0C-23B6-8971F02A5339}"/>
              </a:ext>
            </a:extLst>
          </p:cNvPr>
          <p:cNvSpPr/>
          <p:nvPr/>
        </p:nvSpPr>
        <p:spPr>
          <a:xfrm>
            <a:off x="2048244" y="4140200"/>
            <a:ext cx="821956" cy="565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2044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482C7-8D35-3239-3971-6FD8F7BA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7DA1594-161D-E9C3-F02D-A79FBAA4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Scope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control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6BED44-AF7B-F133-D1CA-0267E9E3A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42685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FB284AD-EC3C-5736-72D9-9704FB58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E9C32BC-D391-C848-CBE4-EC668FE14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/>
              <a:t>Definition</a:t>
            </a:r>
            <a:r>
              <a:rPr lang="fr-FR" sz="3600" b="1" dirty="0"/>
              <a:t>: </a:t>
            </a:r>
          </a:p>
          <a:p>
            <a:pPr marL="0" indent="0">
              <a:buNone/>
            </a:pPr>
            <a:r>
              <a:rPr lang="fr-FR" sz="3600" dirty="0"/>
              <a:t>Scope </a:t>
            </a:r>
            <a:r>
              <a:rPr lang="fr-FR" sz="3600" dirty="0" err="1"/>
              <a:t>is</a:t>
            </a:r>
            <a:r>
              <a:rPr lang="fr-FR" sz="3600" dirty="0"/>
              <a:t> a </a:t>
            </a:r>
            <a:r>
              <a:rPr lang="fr-FR" sz="3600" dirty="0" err="1"/>
              <a:t>mechanism</a:t>
            </a:r>
            <a:r>
              <a:rPr lang="fr-FR" sz="3600" dirty="0"/>
              <a:t> in </a:t>
            </a:r>
            <a:r>
              <a:rPr lang="fr-FR" sz="3600" dirty="0" err="1"/>
              <a:t>OAuth</a:t>
            </a:r>
            <a:r>
              <a:rPr lang="fr-FR" sz="3600" dirty="0"/>
              <a:t> 2.0 to </a:t>
            </a:r>
            <a:r>
              <a:rPr lang="fr-FR" sz="3600" dirty="0" err="1"/>
              <a:t>limit</a:t>
            </a:r>
            <a:r>
              <a:rPr lang="fr-FR" sz="3600" dirty="0"/>
              <a:t> an </a:t>
            </a:r>
            <a:r>
              <a:rPr lang="fr-FR" sz="3600" dirty="0" err="1"/>
              <a:t>application’s</a:t>
            </a:r>
            <a:r>
              <a:rPr lang="fr-FR" sz="3600" dirty="0"/>
              <a:t> </a:t>
            </a:r>
            <a:r>
              <a:rPr lang="fr-FR" sz="3600" dirty="0" err="1"/>
              <a:t>access</a:t>
            </a:r>
            <a:r>
              <a:rPr lang="fr-FR" sz="3600" dirty="0"/>
              <a:t> to </a:t>
            </a:r>
            <a:r>
              <a:rPr lang="fr-FR" sz="3600" dirty="0" err="1"/>
              <a:t>user’s</a:t>
            </a:r>
            <a:r>
              <a:rPr lang="fr-FR" sz="3600" dirty="0"/>
              <a:t> </a:t>
            </a:r>
            <a:r>
              <a:rPr lang="fr-FR" sz="3600" dirty="0" err="1"/>
              <a:t>account</a:t>
            </a:r>
            <a:r>
              <a:rPr lang="fr-FR" sz="3600" dirty="0"/>
              <a:t>. An application can </a:t>
            </a:r>
            <a:r>
              <a:rPr lang="fr-FR" sz="3600" dirty="0" err="1"/>
              <a:t>request</a:t>
            </a:r>
            <a:r>
              <a:rPr lang="fr-FR" sz="3600" dirty="0"/>
              <a:t> one or more scopes, </a:t>
            </a:r>
            <a:r>
              <a:rPr lang="fr-FR" sz="3600" dirty="0" err="1"/>
              <a:t>this</a:t>
            </a:r>
            <a:r>
              <a:rPr lang="fr-FR" sz="3600" dirty="0"/>
              <a:t> information </a:t>
            </a:r>
            <a:r>
              <a:rPr lang="fr-FR" sz="3600" dirty="0" err="1"/>
              <a:t>is</a:t>
            </a:r>
            <a:r>
              <a:rPr lang="fr-FR" sz="3600" dirty="0"/>
              <a:t> </a:t>
            </a:r>
            <a:r>
              <a:rPr lang="fr-FR" sz="3600" dirty="0" err="1"/>
              <a:t>then</a:t>
            </a:r>
            <a:r>
              <a:rPr lang="fr-FR" sz="3600" dirty="0"/>
              <a:t> </a:t>
            </a:r>
            <a:r>
              <a:rPr lang="fr-FR" sz="3600" dirty="0" err="1"/>
              <a:t>presented</a:t>
            </a:r>
            <a:r>
              <a:rPr lang="fr-FR" sz="3600" dirty="0"/>
              <a:t> to the user in a consent screen, and the </a:t>
            </a:r>
            <a:r>
              <a:rPr lang="fr-FR" sz="3600" dirty="0" err="1"/>
              <a:t>access</a:t>
            </a:r>
            <a:r>
              <a:rPr lang="fr-FR" sz="3600" dirty="0"/>
              <a:t> token </a:t>
            </a:r>
            <a:r>
              <a:rPr lang="fr-FR" sz="3600" dirty="0" err="1"/>
              <a:t>issued</a:t>
            </a:r>
            <a:r>
              <a:rPr lang="fr-FR" sz="3600" dirty="0"/>
              <a:t> to the application </a:t>
            </a:r>
            <a:r>
              <a:rPr lang="fr-FR" sz="3600" dirty="0" err="1"/>
              <a:t>will</a:t>
            </a:r>
            <a:r>
              <a:rPr lang="fr-FR" sz="3600" dirty="0"/>
              <a:t> </a:t>
            </a:r>
            <a:r>
              <a:rPr lang="fr-FR" sz="3600" dirty="0" err="1"/>
              <a:t>be</a:t>
            </a:r>
            <a:r>
              <a:rPr lang="fr-FR" sz="3600" dirty="0"/>
              <a:t> </a:t>
            </a:r>
            <a:r>
              <a:rPr lang="fr-FR" sz="3600" dirty="0" err="1"/>
              <a:t>limited</a:t>
            </a:r>
            <a:r>
              <a:rPr lang="fr-FR" sz="3600" dirty="0"/>
              <a:t> to the scopes </a:t>
            </a:r>
            <a:r>
              <a:rPr lang="fr-FR" sz="3600" dirty="0" err="1"/>
              <a:t>granted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256809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09A-FCAC-A5CD-C8F4-87463F50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 </a:t>
            </a:r>
            <a:r>
              <a:rPr lang="fr-FR" dirty="0" err="1"/>
              <a:t>with</a:t>
            </a:r>
            <a:r>
              <a:rPr lang="fr-FR" dirty="0"/>
              <a:t> custom scope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8F4E7F4-8AEF-9796-1791-0413CD658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042" y="1520129"/>
            <a:ext cx="9103915" cy="52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04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2047E7-FF7E-4B15-F81C-2A23E9D6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openid</a:t>
            </a:r>
            <a:r>
              <a:rPr lang="fr-FR" dirty="0"/>
              <a:t>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C0A371-B285-46D2-0438-920864735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50" y="1914658"/>
            <a:ext cx="9313701" cy="4691432"/>
          </a:xfrm>
        </p:spPr>
      </p:pic>
    </p:spTree>
    <p:extLst>
      <p:ext uri="{BB962C8B-B14F-4D97-AF65-F5344CB8AC3E}">
        <p14:creationId xmlns:p14="http://schemas.microsoft.com/office/powerpoint/2010/main" val="2244770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30A789-532D-5EBC-284C-25F0C7E2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Configuring</a:t>
            </a:r>
            <a:r>
              <a:rPr lang="fr-FR" dirty="0"/>
              <a:t> scope ACL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07978-4645-37F1-EE3D-25B48E99B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23639"/>
            <a:ext cx="10515600" cy="5355312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require all calls to webservice to be authenticated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users endpoint, scope must have profile scope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 -&gt; 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"SCOPE_profile"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we are a resource server and we expect to receive jwt token</a:t>
            </a:r>
            <a:b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 -&gt; oauth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Customizer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1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withDefaults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()))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415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4D391C-CE99-E0D7-0BF1-93A529C5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entry point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204114-A4BA-6DC9-311F-889810D6A7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92916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getUserWithScopeProfile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});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412499-7C38-1AB2-384B-1E1CEE98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Checking client scopes configuration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0B8A8CE-0900-8C27-3CBD-9D2E8896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780" y="1368735"/>
            <a:ext cx="8302438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6359-5B15-93BC-3D5A-655C102D629F}"/>
              </a:ext>
            </a:extLst>
          </p:cNvPr>
          <p:cNvSpPr/>
          <p:nvPr/>
        </p:nvSpPr>
        <p:spPr>
          <a:xfrm>
            <a:off x="2019300" y="6294120"/>
            <a:ext cx="619506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C6D655A-B84D-B5FA-D71F-F531DA87CFF4}"/>
              </a:ext>
            </a:extLst>
          </p:cNvPr>
          <p:cNvSpPr/>
          <p:nvPr/>
        </p:nvSpPr>
        <p:spPr>
          <a:xfrm rot="2700000">
            <a:off x="1570074" y="5506466"/>
            <a:ext cx="1294355" cy="5105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87CB4-A65E-69CC-176F-601D0F6649CE}"/>
              </a:ext>
            </a:extLst>
          </p:cNvPr>
          <p:cNvSpPr txBox="1"/>
          <p:nvPr/>
        </p:nvSpPr>
        <p:spPr>
          <a:xfrm>
            <a:off x="60960" y="4831080"/>
            <a:ext cx="1809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MUST BE SET TO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OPTIONAL … </a:t>
            </a: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NOT DEFAULT</a:t>
            </a:r>
          </a:p>
        </p:txBody>
      </p:sp>
    </p:spTree>
    <p:extLst>
      <p:ext uri="{BB962C8B-B14F-4D97-AF65-F5344CB8AC3E}">
        <p14:creationId xmlns:p14="http://schemas.microsoft.com/office/powerpoint/2010/main" val="2548549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E0A19-EB93-C7A8-5EC2-F188838CB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CE6A998-77A7-949A-BB4F-CF59BB67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Spring Security </a:t>
            </a:r>
            <a:r>
              <a:rPr lang="fr-FR" dirty="0" err="1"/>
              <a:t>Roles</a:t>
            </a:r>
            <a:r>
              <a:rPr lang="fr-FR" dirty="0"/>
              <a:t> &amp; </a:t>
            </a:r>
            <a:r>
              <a:rPr lang="fr-FR" dirty="0" err="1"/>
              <a:t>Authorities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8D4CD1-B8D9-B8C7-DECD-FD2824E3C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794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9E2E04-79EE-B251-C488-B7250B60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FA41693-58E9-C207-3CBB-FA8EC50A9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810" y="1411748"/>
            <a:ext cx="9134990" cy="5370052"/>
          </a:xfrm>
        </p:spPr>
      </p:pic>
    </p:spTree>
    <p:extLst>
      <p:ext uri="{BB962C8B-B14F-4D97-AF65-F5344CB8AC3E}">
        <p14:creationId xmlns:p14="http://schemas.microsoft.com/office/powerpoint/2010/main" val="1037938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240C-6115-AB3B-63E6-FE44AEB5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Spring boot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1E0307-9895-5BFE-A8D5-C9581F88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in a single collection: Collection&lt;</a:t>
            </a:r>
            <a:r>
              <a:rPr lang="fr-FR" dirty="0" err="1"/>
              <a:t>GrantedAuthority</a:t>
            </a:r>
            <a:r>
              <a:rPr lang="fr-FR" dirty="0"/>
              <a:t>&gt;</a:t>
            </a:r>
          </a:p>
          <a:p>
            <a:r>
              <a:rPr lang="fr-FR" dirty="0" err="1"/>
              <a:t>Roles</a:t>
            </a:r>
            <a:r>
              <a:rPr lang="fr-FR" dirty="0"/>
              <a:t> and </a:t>
            </a:r>
            <a:r>
              <a:rPr lang="fr-FR" dirty="0" err="1"/>
              <a:t>Authorities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tables in </a:t>
            </a:r>
            <a:r>
              <a:rPr lang="fr-FR" dirty="0" err="1"/>
              <a:t>databases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887132-A87F-EF42-74B3-87A279FA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45" y="3206151"/>
            <a:ext cx="7240010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06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83F0A-9526-5CD3-C7B6-28E936E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DAD56FB-B901-2781-51B1-BD0308F22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2693283"/>
            <a:ext cx="11567160" cy="26160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7E356-56CB-7C79-F9FB-2C8A536EA2D7}"/>
              </a:ext>
            </a:extLst>
          </p:cNvPr>
          <p:cNvSpPr/>
          <p:nvPr/>
        </p:nvSpPr>
        <p:spPr>
          <a:xfrm>
            <a:off x="307731" y="4563208"/>
            <a:ext cx="1710104" cy="39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1C2C-6BD5-DEBB-CF53-8EE388F38BC5}"/>
              </a:ext>
            </a:extLst>
          </p:cNvPr>
          <p:cNvSpPr/>
          <p:nvPr/>
        </p:nvSpPr>
        <p:spPr>
          <a:xfrm>
            <a:off x="3761642" y="3805666"/>
            <a:ext cx="819150" cy="34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237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F03F6DC-4981-01A3-8C39-55B7E098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41" y="1446991"/>
            <a:ext cx="6949061" cy="25961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FC8F0B3-4DE6-978C-5105-CAA2F83D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3E9C6-C1F3-7A35-1B77-8A4E37DAC9AE}"/>
              </a:ext>
            </a:extLst>
          </p:cNvPr>
          <p:cNvSpPr/>
          <p:nvPr/>
        </p:nvSpPr>
        <p:spPr>
          <a:xfrm>
            <a:off x="1927537" y="3505200"/>
            <a:ext cx="558800" cy="43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218EA2-3D90-550A-A5C0-88F67D49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4214324"/>
            <a:ext cx="10076033" cy="24674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E8F1A-BD9D-07A2-651A-AEE2505E76AA}"/>
              </a:ext>
            </a:extLst>
          </p:cNvPr>
          <p:cNvSpPr/>
          <p:nvPr/>
        </p:nvSpPr>
        <p:spPr>
          <a:xfrm>
            <a:off x="1866900" y="6092142"/>
            <a:ext cx="1505191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D1A14-D1BF-8A25-D7AD-A24D95E14ACD}"/>
              </a:ext>
            </a:extLst>
          </p:cNvPr>
          <p:cNvSpPr/>
          <p:nvPr/>
        </p:nvSpPr>
        <p:spPr>
          <a:xfrm>
            <a:off x="3439128" y="5956140"/>
            <a:ext cx="592720" cy="21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920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21B4B60-A3E7-79D0-D4C7-D189BDB8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4419292"/>
            <a:ext cx="7053167" cy="234888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C8DD5-6FB2-DFFE-9640-86D532D00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869"/>
            <a:ext cx="8690578" cy="2085738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1699C-7F00-0027-A899-322DFA9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Assign</a:t>
            </a:r>
            <a:r>
              <a:rPr lang="fr-FR" dirty="0"/>
              <a:t> </a:t>
            </a:r>
            <a:r>
              <a:rPr lang="fr-FR" dirty="0" err="1"/>
              <a:t>roles</a:t>
            </a:r>
            <a:r>
              <a:rPr lang="fr-FR" dirty="0"/>
              <a:t> in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7AFCC8B-0659-8305-1C94-C96973B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134" y="2468372"/>
            <a:ext cx="5475135" cy="24198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DBC1B-F351-147C-B931-302F47488831}"/>
              </a:ext>
            </a:extLst>
          </p:cNvPr>
          <p:cNvSpPr/>
          <p:nvPr/>
        </p:nvSpPr>
        <p:spPr>
          <a:xfrm>
            <a:off x="3283974" y="2772697"/>
            <a:ext cx="727587" cy="28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2F9CD-2E89-6AEB-811F-DE6B62CA8A8E}"/>
              </a:ext>
            </a:extLst>
          </p:cNvPr>
          <p:cNvSpPr/>
          <p:nvPr/>
        </p:nvSpPr>
        <p:spPr>
          <a:xfrm>
            <a:off x="6381138" y="3392132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19684-914E-12E9-682F-45DF647A521B}"/>
              </a:ext>
            </a:extLst>
          </p:cNvPr>
          <p:cNvSpPr/>
          <p:nvPr/>
        </p:nvSpPr>
        <p:spPr>
          <a:xfrm>
            <a:off x="6169134" y="4662918"/>
            <a:ext cx="609600" cy="242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58728B-0EE3-8EAD-F982-F0EF1184DB92}"/>
              </a:ext>
            </a:extLst>
          </p:cNvPr>
          <p:cNvSpPr/>
          <p:nvPr/>
        </p:nvSpPr>
        <p:spPr>
          <a:xfrm>
            <a:off x="1706556" y="6178244"/>
            <a:ext cx="796412" cy="245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2723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D25E8-7BD2-FDCE-27FE-724CFEF9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converter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6756B8-0A5F-2F83-167B-31CFB9FA47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85128"/>
            <a:ext cx="10515600" cy="5292000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implements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Converter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@Override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realm_access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put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Arrays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split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 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objectMapper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convertValue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realmAccess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TypeReference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{});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roles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"ROLE_"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roleName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scopes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 -&gt;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"SCOPE_"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scope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SimpleGrantedAuthority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collect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Collectors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of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grantedRoles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grantedScopes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flatMap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Collection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::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stream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toList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1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7D455-737D-0BE3-D45F-281BEF0F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enpoint</a:t>
            </a:r>
            <a:r>
              <a:rPr lang="fr-FR" dirty="0"/>
              <a:t> &amp; update </a:t>
            </a:r>
            <a:r>
              <a:rPr lang="fr-FR" dirty="0" err="1"/>
              <a:t>security</a:t>
            </a:r>
            <a:endParaRPr lang="fr-F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010068-8CAD-D799-63B8-D67EB8CA83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781" y="1363312"/>
            <a:ext cx="5777479" cy="203132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"/developer"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getUserWithRoleDeveloper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"----------------------------------------"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-&gt;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":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806425C-EE18-C285-4C93-742FE9C91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85" y="2199393"/>
            <a:ext cx="7171534" cy="449353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@Configuration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@EnableWebSecurity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SecurityConfig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@Bean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securityFilterChain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HttpSecurity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Exception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setJwtGrantedAuthoritiesConverter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KeycloakRoleConverter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require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all calls to webservice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authenticated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// for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scope must have profile scope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authorizeHttpRequests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hasAuthority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SCOPE_profile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requestMatchers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HttpMethod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GET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users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/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developer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hasRole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"DEVELOPER"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anyRequest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authenticated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are a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and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we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expect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receive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token</a:t>
            </a:r>
            <a:b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oauth2ResourceServer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oauth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-&gt; 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jwt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jwtAuthenticationConverter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)))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build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b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rgbClr val="A6B2C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09548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1C7334-5CD8-0228-D4ED-54F5ACC1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Decoding</a:t>
            </a:r>
            <a:r>
              <a:rPr lang="fr-FR" dirty="0"/>
              <a:t> token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51AEC4-E332-E953-2C9C-3D075BE20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47" y="1368735"/>
            <a:ext cx="89061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A0C1E-8401-325E-A7B2-52A3FE7D1776}"/>
              </a:ext>
            </a:extLst>
          </p:cNvPr>
          <p:cNvSpPr/>
          <p:nvPr/>
        </p:nvSpPr>
        <p:spPr>
          <a:xfrm>
            <a:off x="6593680" y="5965030"/>
            <a:ext cx="751999" cy="15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944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10532</TotalTime>
  <Words>4384</Words>
  <Application>Microsoft Office PowerPoint</Application>
  <PresentationFormat>Grand écran</PresentationFormat>
  <Paragraphs>416</Paragraphs>
  <Slides>124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124</vt:i4>
      </vt:variant>
    </vt:vector>
  </HeadingPairs>
  <TitlesOfParts>
    <vt:vector size="130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  <vt:lpstr>Scope based access control</vt:lpstr>
      <vt:lpstr>Introduction</vt:lpstr>
      <vt:lpstr>Use case with custom scope</vt:lpstr>
      <vt:lpstr>Standard openid scopes</vt:lpstr>
      <vt:lpstr>Configuring scope ACL</vt:lpstr>
      <vt:lpstr>Adding entry point</vt:lpstr>
      <vt:lpstr>Checking client scopes configuration</vt:lpstr>
      <vt:lpstr>Spring Security Roles &amp; Authorities</vt:lpstr>
      <vt:lpstr>Introduction</vt:lpstr>
      <vt:lpstr>In Spring boot</vt:lpstr>
      <vt:lpstr>Create roles in Keycloak</vt:lpstr>
      <vt:lpstr>Create roles in Keycloak</vt:lpstr>
      <vt:lpstr>Assign roles in Keycloak</vt:lpstr>
      <vt:lpstr>Adding converter</vt:lpstr>
      <vt:lpstr>Adding role based enpoint &amp; update security</vt:lpstr>
      <vt:lpstr>Decoding token</vt:lpstr>
      <vt:lpstr>Testing endpoint … </vt:lpstr>
      <vt:lpstr>Method level security</vt:lpstr>
      <vt:lpstr>Introduction</vt:lpstr>
      <vt:lpstr>Introduction</vt:lpstr>
      <vt:lpstr>Expression-Based Access Control and Method Security Expressions</vt:lpstr>
      <vt:lpstr>Enabling class &amp; method security</vt:lpstr>
      <vt:lpstr>Endpoints samples</vt:lpstr>
      <vt:lpstr>Endpoints samples</vt:lpstr>
      <vt:lpstr>Endpoints samples</vt:lpstr>
      <vt:lpstr>Resource servers behing API Gateway</vt:lpstr>
      <vt:lpstr>Introduction</vt:lpstr>
      <vt:lpstr>Introduction</vt:lpstr>
      <vt:lpstr>Architecture</vt:lpstr>
      <vt:lpstr>Setup gateway </vt:lpstr>
      <vt:lpstr>Setup gateway </vt:lpstr>
      <vt:lpstr>Basic gateway configuration</vt:lpstr>
      <vt:lpstr>Eureka Discovery Service</vt:lpstr>
      <vt:lpstr>Spring Cloud Netflix Eureka</vt:lpstr>
      <vt:lpstr>Setup</vt:lpstr>
      <vt:lpstr>Setup</vt:lpstr>
      <vt:lpstr>Configuring application.yaml</vt:lpstr>
      <vt:lpstr>Enable Eureka Server</vt:lpstr>
      <vt:lpstr>Configuring resources as Eureka Client</vt:lpstr>
      <vt:lpstr>Enabling Eureka Discovery Client</vt:lpstr>
      <vt:lpstr>Result…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46</cp:revision>
  <dcterms:created xsi:type="dcterms:W3CDTF">2025-05-04T05:41:01Z</dcterms:created>
  <dcterms:modified xsi:type="dcterms:W3CDTF">2025-05-11T13:13:28Z</dcterms:modified>
</cp:coreProperties>
</file>